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4" r:id="rId8"/>
    <p:sldId id="282" r:id="rId9"/>
    <p:sldId id="273" r:id="rId10"/>
    <p:sldId id="283" r:id="rId11"/>
    <p:sldId id="275" r:id="rId12"/>
    <p:sldId id="284" r:id="rId13"/>
    <p:sldId id="276" r:id="rId14"/>
    <p:sldId id="285" r:id="rId15"/>
    <p:sldId id="277" r:id="rId16"/>
    <p:sldId id="278" r:id="rId17"/>
    <p:sldId id="279" r:id="rId18"/>
    <p:sldId id="281" r:id="rId19"/>
    <p:sldId id="280" r:id="rId20"/>
    <p:sldId id="26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0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07" autoAdjust="0"/>
  </p:normalViewPr>
  <p:slideViewPr>
    <p:cSldViewPr>
      <p:cViewPr>
        <p:scale>
          <a:sx n="66" d="100"/>
          <a:sy n="66" d="100"/>
        </p:scale>
        <p:origin x="-2922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1BF517-3767-4E38-A2BB-ABE8DD1A1D33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ED77C3-377B-4F53-9269-436E968AF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7268CD-D2BC-4040-A0AE-45EEC96F477D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700CD0-5CE1-4482-860A-4B1B36151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8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43E182-AC7B-496A-82B7-9A63CB8FBEE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65539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205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00CD0-5CE1-4482-860A-4B1B36151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00CD0-5CE1-4482-860A-4B1B36151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0E87B47-28F0-4AFF-8312-5D4BC9A3CAF0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514F-E30E-4269-BF09-357B0145D78B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5194-0B6A-453C-9260-ED28F0E7FE03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6200-23F1-4D4B-B50F-2E1B78D4448C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B11C-68B7-49BA-A997-052B7FA1C766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DCF79-C837-4516-9937-212EBAE09229}" type="datetime1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5E02-B63E-4758-BD48-4C47F580E251}" type="datetime1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78EA-D6C1-4628-9494-A5D9DF49BEF0}" type="datetime1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15BD-E090-4541-9E9F-1AE89B2C1A4A}" type="datetime1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A6B684C-2115-4DD9-89B7-A4ECE4A1CAE3}" type="datetime1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ED5E5B6-9BF8-46D0-8180-6F502794079C}" type="datetime1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EDCCD9-70FA-4A44-9B11-EBDC0B3A75F1}" type="datetime1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9ABCD96-F642-4638-ABEB-FFB1E24B05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991097" y="3028199"/>
            <a:ext cx="3124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b="1" dirty="0" smtClean="0">
                <a:latin typeface="Arial" pitchFamily="34" charset="0"/>
              </a:rPr>
              <a:t>Frankfurt, March 06, 2014</a:t>
            </a:r>
          </a:p>
          <a:p>
            <a:pPr algn="ctr" eaLnBrk="0" hangingPunct="0"/>
            <a:endParaRPr lang="en-US" sz="1400" b="1" dirty="0" smtClean="0">
              <a:latin typeface="Arial" pitchFamily="34" charset="0"/>
            </a:endParaRPr>
          </a:p>
          <a:p>
            <a:pPr algn="ctr" eaLnBrk="0" hangingPunct="0"/>
            <a:endParaRPr lang="en-US" sz="1400" b="1" dirty="0" smtClean="0">
              <a:latin typeface="Arial" pitchFamily="34" charset="0"/>
            </a:endParaRPr>
          </a:p>
          <a:p>
            <a:pPr algn="ctr" eaLnBrk="0" hangingPunct="0"/>
            <a:endParaRPr lang="en-US" sz="1400" b="1" dirty="0" smtClean="0">
              <a:latin typeface="Arial" pitchFamily="34" charset="0"/>
            </a:endParaRPr>
          </a:p>
          <a:p>
            <a:pPr algn="ctr" eaLnBrk="0" hangingPunct="0"/>
            <a:r>
              <a:rPr lang="en-US" sz="1400" b="1" dirty="0" err="1" smtClean="0">
                <a:latin typeface="Arial" pitchFamily="34" charset="0"/>
              </a:rPr>
              <a:t>Benjamina</a:t>
            </a:r>
            <a:r>
              <a:rPr lang="en-US" sz="1400" b="1" dirty="0" smtClean="0">
                <a:latin typeface="Arial" pitchFamily="34" charset="0"/>
              </a:rPr>
              <a:t> </a:t>
            </a:r>
            <a:r>
              <a:rPr lang="en-US" sz="1400" b="1" dirty="0" err="1" smtClean="0">
                <a:latin typeface="Arial" pitchFamily="34" charset="0"/>
              </a:rPr>
              <a:t>Randrianarivelo</a:t>
            </a:r>
            <a:endParaRPr lang="en-US" sz="1400" b="1" dirty="0">
              <a:latin typeface="Arial" pitchFamily="34" charset="0"/>
            </a:endParaRPr>
          </a:p>
          <a:p>
            <a:pPr algn="ctr" eaLnBrk="0" hangingPunct="0"/>
            <a:r>
              <a:rPr lang="en-US" sz="1200" dirty="0">
                <a:latin typeface="Arial" pitchFamily="34" charset="0"/>
              </a:rPr>
              <a:t>World Bank </a:t>
            </a:r>
            <a:r>
              <a:rPr lang="en-US" sz="1200" dirty="0" smtClean="0">
                <a:latin typeface="Arial" pitchFamily="34" charset="0"/>
              </a:rPr>
              <a:t>Institute</a:t>
            </a:r>
            <a:endParaRPr lang="en-US" sz="1200" dirty="0">
              <a:latin typeface="Arial" pitchFamily="34" charset="0"/>
            </a:endParaRPr>
          </a:p>
          <a:p>
            <a:pPr algn="ctr" eaLnBrk="0" hangingPunct="0"/>
            <a:endParaRPr lang="en-US" sz="1200" dirty="0" smtClean="0">
              <a:latin typeface="Arial" pitchFamily="34" charset="0"/>
            </a:endParaRPr>
          </a:p>
          <a:p>
            <a:pPr algn="ctr" eaLnBrk="0" hangingPunct="0"/>
            <a:r>
              <a:rPr lang="en-US" sz="1200" dirty="0" smtClean="0">
                <a:latin typeface="Arial" pitchFamily="34" charset="0"/>
              </a:rPr>
              <a:t>Operations Officer</a:t>
            </a:r>
          </a:p>
          <a:p>
            <a:pPr algn="ctr" eaLnBrk="0" hangingPunct="0"/>
            <a:r>
              <a:rPr lang="en-US" sz="1200" dirty="0" smtClean="0">
                <a:latin typeface="Arial" pitchFamily="34" charset="0"/>
              </a:rPr>
              <a:t>Leadership &amp; Governance </a:t>
            </a:r>
          </a:p>
          <a:p>
            <a:pPr algn="ctr" eaLnBrk="0" hangingPunct="0"/>
            <a:r>
              <a:rPr lang="en-US" sz="1200" dirty="0" smtClean="0">
                <a:latin typeface="Arial" pitchFamily="34" charset="0"/>
              </a:rPr>
              <a:t>(WBILG)</a:t>
            </a:r>
            <a:endParaRPr lang="en-US" sz="1200" dirty="0">
              <a:latin typeface="Arial" pitchFamily="34" charset="0"/>
            </a:endParaRP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8077200" y="66595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fld id="{5F3276BF-1A08-4490-912C-C7E91009F480}" type="slidenum">
              <a:rPr lang="en-US" sz="1200">
                <a:latin typeface="55 Helvetica Roman"/>
              </a:rPr>
              <a:pPr algn="r" eaLnBrk="0" hangingPunct="0">
                <a:spcBef>
                  <a:spcPct val="50000"/>
                </a:spcBef>
              </a:pPr>
              <a:t>1</a:t>
            </a:fld>
            <a:endParaRPr lang="en-US" sz="1200">
              <a:latin typeface="55 Helvetica Roman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000497" y="1981200"/>
            <a:ext cx="510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dirty="0" smtClean="0"/>
              <a:t>STAKEHOLDER MOBILIZATION </a:t>
            </a:r>
            <a:r>
              <a:rPr lang="en-US" sz="2800" dirty="0"/>
              <a:t>with </a:t>
            </a:r>
            <a:r>
              <a:rPr lang="en-US" sz="2800" b="1" dirty="0" smtClean="0"/>
              <a:t>NETMAP</a:t>
            </a:r>
            <a:endParaRPr lang="en-US" sz="2800" b="1" dirty="0">
              <a:latin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99564"/>
            <a:ext cx="5943600" cy="609600"/>
          </a:xfrm>
          <a:prstGeom prst="rect">
            <a:avLst/>
          </a:prstGeom>
        </p:spPr>
      </p:pic>
      <p:pic>
        <p:nvPicPr>
          <p:cNvPr id="10" name="Picture 9" descr="C:\Users\wb263560\WinRAR-HOLD\Rar$DI97.520\wb_logo_univer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77" y="5334000"/>
            <a:ext cx="2377440" cy="5810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HO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S </a:t>
            </a:r>
            <a:r>
              <a:rPr lang="en-US" b="1" dirty="0" smtClean="0"/>
              <a:t>L</a:t>
            </a:r>
            <a:r>
              <a:rPr lang="en-US" b="1" dirty="0" smtClean="0">
                <a:solidFill>
                  <a:srgbClr val="FF7C02"/>
                </a:solidFill>
              </a:rPr>
              <a:t>INKED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O </a:t>
            </a:r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HOM</a:t>
            </a:r>
            <a:r>
              <a:rPr lang="en-US" dirty="0" smtClean="0"/>
              <a:t>? (1/2)</a:t>
            </a:r>
            <a:endParaRPr lang="en-US" dirty="0"/>
          </a:p>
        </p:txBody>
      </p:sp>
      <p:pic>
        <p:nvPicPr>
          <p:cNvPr id="5" name="Picture 2" descr="C:\Users\wb390870\Pictures\2013-01-22\224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1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57400" y="2073958"/>
            <a:ext cx="5257800" cy="401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9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HO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S </a:t>
            </a:r>
            <a:r>
              <a:rPr lang="en-US" b="1" dirty="0" smtClean="0"/>
              <a:t>L</a:t>
            </a:r>
            <a:r>
              <a:rPr lang="en-US" b="1" dirty="0" smtClean="0">
                <a:solidFill>
                  <a:srgbClr val="FF7C02"/>
                </a:solidFill>
              </a:rPr>
              <a:t>INKED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O </a:t>
            </a:r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HOM</a:t>
            </a:r>
            <a:r>
              <a:rPr lang="en-US" dirty="0" smtClean="0"/>
              <a:t>?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Define different kinds of </a:t>
            </a:r>
            <a:r>
              <a:rPr lang="en-US" b="1" dirty="0"/>
              <a:t>formal and informal connections </a:t>
            </a:r>
            <a:r>
              <a:rPr lang="en-US" dirty="0"/>
              <a:t>(e.g. money flow, hierarchy, conflict, political </a:t>
            </a:r>
            <a:r>
              <a:rPr lang="en-US" dirty="0" smtClean="0"/>
              <a:t>pressure, reporting…);</a:t>
            </a:r>
          </a:p>
          <a:p>
            <a:r>
              <a:rPr lang="en-US" dirty="0" smtClean="0"/>
              <a:t>Draw </a:t>
            </a:r>
            <a:r>
              <a:rPr lang="en-US" dirty="0"/>
              <a:t>them as arrows between the actor </a:t>
            </a:r>
            <a:r>
              <a:rPr lang="en-US" dirty="0" smtClean="0"/>
              <a:t>cards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Ex. </a:t>
            </a:r>
            <a:r>
              <a:rPr lang="en-US" dirty="0"/>
              <a:t>Money flow: Who gives money to whom</a:t>
            </a:r>
            <a:r>
              <a:rPr lang="en-US" dirty="0" smtClean="0"/>
              <a:t>?</a:t>
            </a:r>
          </a:p>
          <a:p>
            <a:r>
              <a:rPr lang="en-US" dirty="0"/>
              <a:t>Choose links which are very </a:t>
            </a:r>
            <a:r>
              <a:rPr lang="en-US" b="1" dirty="0"/>
              <a:t>different</a:t>
            </a:r>
            <a:r>
              <a:rPr lang="en-US" dirty="0"/>
              <a:t> from each </a:t>
            </a:r>
            <a:r>
              <a:rPr lang="en-US" dirty="0" smtClean="0"/>
              <a:t>other;</a:t>
            </a:r>
            <a:endParaRPr lang="en-US" dirty="0"/>
          </a:p>
          <a:p>
            <a:r>
              <a:rPr lang="en-US" dirty="0" smtClean="0"/>
              <a:t>Include </a:t>
            </a:r>
            <a:r>
              <a:rPr lang="en-US" b="1" dirty="0"/>
              <a:t>formal and informal</a:t>
            </a:r>
            <a:r>
              <a:rPr lang="en-US" dirty="0"/>
              <a:t> </a:t>
            </a:r>
            <a:r>
              <a:rPr lang="en-US" dirty="0" smtClean="0"/>
              <a:t>links;</a:t>
            </a:r>
            <a:endParaRPr lang="en-US" dirty="0"/>
          </a:p>
          <a:p>
            <a:r>
              <a:rPr lang="en-US" dirty="0" smtClean="0"/>
              <a:t>Avoid </a:t>
            </a:r>
            <a:r>
              <a:rPr lang="en-US" b="1" dirty="0"/>
              <a:t>general</a:t>
            </a:r>
            <a:r>
              <a:rPr lang="en-US" dirty="0"/>
              <a:t> </a:t>
            </a:r>
            <a:r>
              <a:rPr lang="en-US" dirty="0" smtClean="0"/>
              <a:t>links (which do not say much); </a:t>
            </a:r>
            <a:endParaRPr lang="en-US" dirty="0"/>
          </a:p>
          <a:p>
            <a:r>
              <a:rPr lang="en-US" dirty="0" smtClean="0"/>
              <a:t>Consider </a:t>
            </a:r>
            <a:r>
              <a:rPr lang="en-US" dirty="0"/>
              <a:t>adding </a:t>
            </a:r>
            <a:r>
              <a:rPr lang="en-US" b="1" dirty="0"/>
              <a:t>negative</a:t>
            </a:r>
            <a:r>
              <a:rPr lang="en-US" dirty="0"/>
              <a:t> links (ex. conflicts</a:t>
            </a:r>
            <a:r>
              <a:rPr lang="en-US" dirty="0" smtClean="0"/>
              <a:t>);</a:t>
            </a:r>
          </a:p>
          <a:p>
            <a:r>
              <a:rPr lang="en-US" dirty="0">
                <a:solidFill>
                  <a:schemeClr val="tx2"/>
                </a:solidFill>
              </a:rPr>
              <a:t>One </a:t>
            </a:r>
            <a:r>
              <a:rPr lang="en-US" b="1" dirty="0">
                <a:solidFill>
                  <a:schemeClr val="tx2"/>
                </a:solidFill>
              </a:rPr>
              <a:t>color</a:t>
            </a:r>
            <a:r>
              <a:rPr lang="en-US" dirty="0">
                <a:solidFill>
                  <a:schemeClr val="tx2"/>
                </a:solidFill>
              </a:rPr>
              <a:t> per kind of </a:t>
            </a:r>
            <a:r>
              <a:rPr lang="en-US" dirty="0" smtClean="0">
                <a:solidFill>
                  <a:schemeClr val="tx2"/>
                </a:solidFill>
              </a:rPr>
              <a:t>link.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09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HAT </a:t>
            </a:r>
            <a:r>
              <a:rPr lang="en-US" b="1" dirty="0" smtClean="0"/>
              <a:t>D</a:t>
            </a:r>
            <a:r>
              <a:rPr lang="en-US" b="1" dirty="0" smtClean="0">
                <a:solidFill>
                  <a:srgbClr val="FF7C02"/>
                </a:solidFill>
              </a:rPr>
              <a:t>O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HEY </a:t>
            </a:r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ANT</a:t>
            </a:r>
            <a:r>
              <a:rPr lang="en-US" dirty="0" smtClean="0"/>
              <a:t>? (1/2) </a:t>
            </a:r>
            <a:endParaRPr lang="en-US" dirty="0"/>
          </a:p>
        </p:txBody>
      </p:sp>
      <p:pic>
        <p:nvPicPr>
          <p:cNvPr id="5" name="Picture 2" descr="C:\Users\wb390870\Pictures\2013-01-22\22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brightnessContrast bright="2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0457" y="2057400"/>
            <a:ext cx="6096000" cy="383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HAT </a:t>
            </a:r>
            <a:r>
              <a:rPr lang="en-US" b="1" dirty="0" smtClean="0"/>
              <a:t>D</a:t>
            </a:r>
            <a:r>
              <a:rPr lang="en-US" b="1" dirty="0" smtClean="0">
                <a:solidFill>
                  <a:srgbClr val="FF7C02"/>
                </a:solidFill>
              </a:rPr>
              <a:t>O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HEY </a:t>
            </a:r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ANT</a:t>
            </a:r>
            <a:r>
              <a:rPr lang="en-US" dirty="0" smtClean="0"/>
              <a:t>?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who is </a:t>
            </a:r>
            <a:r>
              <a:rPr lang="en-US" b="1" dirty="0"/>
              <a:t>positive, negative or neutral </a:t>
            </a:r>
            <a:r>
              <a:rPr lang="en-US" dirty="0"/>
              <a:t>with regards to achieving the success of the </a:t>
            </a:r>
            <a:r>
              <a:rPr lang="en-US" dirty="0" smtClean="0"/>
              <a:t>reform;</a:t>
            </a:r>
          </a:p>
          <a:p>
            <a:r>
              <a:rPr lang="en-US" dirty="0" smtClean="0"/>
              <a:t>Indicate </a:t>
            </a:r>
            <a:r>
              <a:rPr lang="en-US" dirty="0"/>
              <a:t>next to each actor card </a:t>
            </a:r>
            <a:r>
              <a:rPr lang="en-US" dirty="0" smtClean="0"/>
              <a:t>with: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“++”	: Strongly positive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“+”	: Positive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“+/-”	: Neutral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“-”	: Negative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“- -”	: Strongly negative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</a:t>
            </a:r>
            <a:r>
              <a:rPr lang="en-US" b="1" dirty="0" smtClean="0">
                <a:solidFill>
                  <a:srgbClr val="FF7C02"/>
                </a:solidFill>
              </a:rPr>
              <a:t>OW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NFLUENTIAL 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FF7C02"/>
                </a:solidFill>
              </a:rPr>
              <a:t>RE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HEY</a:t>
            </a:r>
            <a:r>
              <a:rPr lang="en-US" dirty="0" smtClean="0"/>
              <a:t>? (1/2)</a:t>
            </a:r>
            <a:endParaRPr lang="en-US" dirty="0"/>
          </a:p>
        </p:txBody>
      </p:sp>
      <p:pic>
        <p:nvPicPr>
          <p:cNvPr id="5" name="Picture 2" descr="C:\Users\wb390870\Pictures\2013-01-22\22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2057400"/>
            <a:ext cx="5791200" cy="379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</a:t>
            </a:r>
            <a:r>
              <a:rPr lang="en-US" b="1" dirty="0" smtClean="0">
                <a:solidFill>
                  <a:srgbClr val="FF7C02"/>
                </a:solidFill>
              </a:rPr>
              <a:t>OW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NFLUENTIAL 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FF7C02"/>
                </a:solidFill>
              </a:rPr>
              <a:t>RE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HEY</a:t>
            </a:r>
            <a:r>
              <a:rPr lang="en-US" dirty="0" smtClean="0"/>
              <a:t>?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how strongly each actor will </a:t>
            </a:r>
            <a:r>
              <a:rPr lang="en-US" b="1" dirty="0"/>
              <a:t>influence </a:t>
            </a:r>
            <a:r>
              <a:rPr lang="en-US" dirty="0"/>
              <a:t>the success of the reform </a:t>
            </a:r>
            <a:r>
              <a:rPr lang="en-US" dirty="0" smtClean="0"/>
              <a:t>effort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wooden disks to build influence towers next to every actor card to indicate level of </a:t>
            </a:r>
            <a:r>
              <a:rPr lang="en-US" dirty="0" smtClean="0"/>
              <a:t>influence;</a:t>
            </a:r>
            <a:endParaRPr lang="en-US" dirty="0"/>
          </a:p>
          <a:p>
            <a:r>
              <a:rPr lang="en-US" dirty="0" smtClean="0"/>
              <a:t>Tower</a:t>
            </a:r>
            <a:r>
              <a:rPr lang="en-US" dirty="0"/>
              <a:t>: Ideally put the maximum at </a:t>
            </a:r>
            <a:r>
              <a:rPr lang="en-US" dirty="0" smtClean="0"/>
              <a:t>5;</a:t>
            </a:r>
            <a:endParaRPr lang="en-US" dirty="0"/>
          </a:p>
          <a:p>
            <a:r>
              <a:rPr lang="en-US" dirty="0" smtClean="0"/>
              <a:t>By </a:t>
            </a:r>
            <a:r>
              <a:rPr lang="en-US" dirty="0"/>
              <a:t>the end of the exercise, write down the number next to each </a:t>
            </a:r>
            <a:r>
              <a:rPr lang="en-US" dirty="0" smtClean="0"/>
              <a:t>actor.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84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HAT </a:t>
            </a:r>
            <a:r>
              <a:rPr lang="en-US" b="1" dirty="0" smtClean="0"/>
              <a:t>D</a:t>
            </a:r>
            <a:r>
              <a:rPr lang="en-US" b="1" dirty="0" smtClean="0">
                <a:solidFill>
                  <a:srgbClr val="FF7C02"/>
                </a:solidFill>
              </a:rPr>
              <a:t>ID </a:t>
            </a:r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E </a:t>
            </a:r>
            <a:r>
              <a:rPr lang="en-US" b="1" dirty="0" smtClean="0"/>
              <a:t>L</a:t>
            </a:r>
            <a:r>
              <a:rPr lang="en-US" b="1" dirty="0" smtClean="0">
                <a:solidFill>
                  <a:srgbClr val="FF7C02"/>
                </a:solidFill>
              </a:rPr>
              <a:t>EARN </a:t>
            </a:r>
            <a:r>
              <a:rPr lang="en-US" b="1" dirty="0" smtClean="0"/>
              <a:t>F</a:t>
            </a:r>
            <a:r>
              <a:rPr lang="en-US" b="1" dirty="0" smtClean="0">
                <a:solidFill>
                  <a:srgbClr val="FF7C02"/>
                </a:solidFill>
              </a:rPr>
              <a:t>ROM </a:t>
            </a:r>
            <a:r>
              <a:rPr lang="en-US" b="1" dirty="0" smtClean="0"/>
              <a:t>N</a:t>
            </a:r>
            <a:r>
              <a:rPr lang="en-US" b="1" dirty="0" smtClean="0">
                <a:solidFill>
                  <a:srgbClr val="FF7C02"/>
                </a:solidFill>
              </a:rPr>
              <a:t>ET-</a:t>
            </a:r>
            <a:r>
              <a:rPr lang="en-US" b="1" dirty="0" smtClean="0"/>
              <a:t>M</a:t>
            </a:r>
            <a:r>
              <a:rPr lang="en-US" b="1" dirty="0" smtClean="0">
                <a:solidFill>
                  <a:srgbClr val="FF7C02"/>
                </a:solidFill>
              </a:rPr>
              <a:t>AP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Bottlenecks and opportunities:</a:t>
            </a:r>
            <a:endParaRPr lang="en-US" b="1" i="1" dirty="0" smtClean="0"/>
          </a:p>
          <a:p>
            <a:r>
              <a:rPr lang="en-US" b="1" i="1" dirty="0" smtClean="0"/>
              <a:t>Potential coalitions</a:t>
            </a:r>
          </a:p>
          <a:p>
            <a:r>
              <a:rPr lang="en-US" b="1" i="1" dirty="0"/>
              <a:t>Potential opposition</a:t>
            </a:r>
            <a:endParaRPr lang="en-US" b="1" i="1" dirty="0" smtClean="0"/>
          </a:p>
          <a:p>
            <a:r>
              <a:rPr lang="en-US" b="1" i="1" dirty="0"/>
              <a:t>Broader perspective </a:t>
            </a:r>
            <a:endParaRPr lang="en-US" b="1" i="1" dirty="0" smtClean="0"/>
          </a:p>
          <a:p>
            <a:r>
              <a:rPr lang="en-US" b="1" i="1" dirty="0"/>
              <a:t>Missing links </a:t>
            </a:r>
            <a:endParaRPr lang="en-US" b="1" i="1" dirty="0" smtClean="0"/>
          </a:p>
          <a:p>
            <a:r>
              <a:rPr lang="en-US" b="1" i="1" dirty="0" smtClean="0"/>
              <a:t>Why </a:t>
            </a:r>
            <a:r>
              <a:rPr lang="en-US" b="1" i="1" dirty="0"/>
              <a:t>projects succeed or </a:t>
            </a:r>
            <a:r>
              <a:rPr lang="en-US" b="1" i="1" dirty="0" smtClean="0"/>
              <a:t>fail</a:t>
            </a:r>
          </a:p>
          <a:p>
            <a:r>
              <a:rPr lang="en-US" b="1" i="1" dirty="0" smtClean="0"/>
              <a:t>Others…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1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</a:t>
            </a:r>
            <a:r>
              <a:rPr lang="en-US" b="1" dirty="0" smtClean="0">
                <a:solidFill>
                  <a:srgbClr val="FF7C02"/>
                </a:solidFill>
              </a:rPr>
              <a:t>UILDING </a:t>
            </a:r>
            <a:r>
              <a:rPr lang="en-US" b="1" dirty="0" smtClean="0"/>
              <a:t>S</a:t>
            </a:r>
            <a:r>
              <a:rPr lang="en-US" b="1" dirty="0" smtClean="0">
                <a:solidFill>
                  <a:srgbClr val="FF7C02"/>
                </a:solidFill>
              </a:rPr>
              <a:t>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Based </a:t>
            </a:r>
            <a:r>
              <a:rPr lang="en-US" dirty="0"/>
              <a:t>on those data, draft the </a:t>
            </a:r>
            <a:r>
              <a:rPr lang="en-US" b="1" dirty="0" smtClean="0"/>
              <a:t>Influence Matrix </a:t>
            </a:r>
            <a:r>
              <a:rPr lang="en-US" dirty="0" smtClean="0"/>
              <a:t> </a:t>
            </a:r>
          </a:p>
          <a:p>
            <a:r>
              <a:rPr lang="en-US" dirty="0"/>
              <a:t>Select the 3 to 5 more important </a:t>
            </a:r>
            <a:r>
              <a:rPr lang="en-US" dirty="0" smtClean="0"/>
              <a:t>actors (</a:t>
            </a:r>
            <a:r>
              <a:rPr lang="en-US" b="1" dirty="0" smtClean="0"/>
              <a:t>Targets</a:t>
            </a:r>
            <a:r>
              <a:rPr lang="en-US" dirty="0" smtClean="0"/>
              <a:t>)  </a:t>
            </a:r>
          </a:p>
          <a:p>
            <a:r>
              <a:rPr lang="en-US" dirty="0"/>
              <a:t>Hand out arrows </a:t>
            </a:r>
            <a:r>
              <a:rPr lang="en-US" dirty="0" smtClean="0"/>
              <a:t>indicating </a:t>
            </a:r>
            <a:r>
              <a:rPr lang="en-US" dirty="0"/>
              <a:t>recommended </a:t>
            </a:r>
            <a:r>
              <a:rPr lang="en-US" b="1" dirty="0"/>
              <a:t>moves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Indicate brief </a:t>
            </a:r>
            <a:r>
              <a:rPr lang="en-US" b="1" dirty="0"/>
              <a:t>description</a:t>
            </a:r>
            <a:r>
              <a:rPr lang="en-US" dirty="0"/>
              <a:t> of the moves (discuss) </a:t>
            </a:r>
            <a:endParaRPr lang="en-US" dirty="0" smtClean="0"/>
          </a:p>
          <a:p>
            <a:r>
              <a:rPr lang="en-US" dirty="0"/>
              <a:t>Indicate who can have significant influences on them (</a:t>
            </a:r>
            <a:r>
              <a:rPr lang="en-US" b="1" dirty="0"/>
              <a:t>influencers</a:t>
            </a:r>
            <a:r>
              <a:rPr lang="en-US" dirty="0" smtClean="0"/>
              <a:t>)?</a:t>
            </a:r>
          </a:p>
          <a:p>
            <a:r>
              <a:rPr lang="en-US" dirty="0"/>
              <a:t>Favor those – influencers – who are open-minded enough for </a:t>
            </a:r>
            <a:r>
              <a:rPr lang="en-US" dirty="0" smtClean="0"/>
              <a:t>change</a:t>
            </a:r>
          </a:p>
          <a:p>
            <a:r>
              <a:rPr lang="en-US" dirty="0"/>
              <a:t>Specify the </a:t>
            </a:r>
            <a:r>
              <a:rPr lang="en-US" b="1" dirty="0"/>
              <a:t>links</a:t>
            </a:r>
            <a:r>
              <a:rPr lang="en-US" dirty="0"/>
              <a:t> between those favored influencers and targets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NFLUENCE </a:t>
            </a:r>
            <a:r>
              <a:rPr lang="en-US" b="1" dirty="0" smtClean="0"/>
              <a:t>M</a:t>
            </a:r>
            <a:r>
              <a:rPr lang="en-US" b="1" dirty="0" smtClean="0">
                <a:solidFill>
                  <a:srgbClr val="FF7C02"/>
                </a:solidFill>
              </a:rPr>
              <a:t>ATRIX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1" y="2057400"/>
            <a:ext cx="5439229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</a:t>
            </a:r>
            <a:r>
              <a:rPr lang="en-US" b="1" dirty="0" smtClean="0">
                <a:solidFill>
                  <a:srgbClr val="FF7C02"/>
                </a:solidFill>
              </a:rPr>
              <a:t>ECOMMENDED 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FF7C02"/>
                </a:solidFill>
              </a:rPr>
              <a:t>CTIONS </a:t>
            </a:r>
            <a:r>
              <a:rPr lang="en-US" b="1" dirty="0" smtClean="0"/>
              <a:t>F</a:t>
            </a:r>
            <a:r>
              <a:rPr lang="en-US" b="1" dirty="0" smtClean="0">
                <a:solidFill>
                  <a:srgbClr val="FF7C02"/>
                </a:solidFill>
              </a:rPr>
              <a:t>OR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NFLUENCERS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Tab1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72390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2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</a:t>
            </a:r>
            <a:r>
              <a:rPr lang="en-US" b="1" dirty="0" smtClean="0">
                <a:solidFill>
                  <a:srgbClr val="FF7C02"/>
                </a:solidFill>
              </a:rPr>
              <a:t>ET-</a:t>
            </a:r>
            <a:r>
              <a:rPr lang="en-US" b="1" dirty="0" smtClean="0"/>
              <a:t>M</a:t>
            </a:r>
            <a:r>
              <a:rPr lang="en-US" b="1" dirty="0" smtClean="0">
                <a:solidFill>
                  <a:srgbClr val="FF7C02"/>
                </a:solidFill>
              </a:rPr>
              <a:t>AP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</a:t>
            </a:r>
            <a:r>
              <a:rPr lang="en-US" sz="2800" dirty="0"/>
              <a:t>hands-on mapping tool that helps reform teams </a:t>
            </a:r>
            <a:r>
              <a:rPr lang="en-US" sz="2800" dirty="0" smtClean="0"/>
              <a:t>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master </a:t>
            </a:r>
            <a:r>
              <a:rPr lang="en-US" sz="2400" dirty="0"/>
              <a:t>the people side of </a:t>
            </a:r>
            <a:r>
              <a:rPr lang="en-US" sz="2400" dirty="0" smtClean="0"/>
              <a:t>change;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better </a:t>
            </a:r>
            <a:r>
              <a:rPr lang="en-US" sz="2400" dirty="0"/>
              <a:t>understand the stakeholder networks that influence their </a:t>
            </a:r>
            <a:r>
              <a:rPr lang="en-US" sz="2400" dirty="0" smtClean="0"/>
              <a:t>success.</a:t>
            </a:r>
            <a:endParaRPr lang="en-US" sz="2400" dirty="0"/>
          </a:p>
          <a:p>
            <a:endParaRPr lang="en-US" sz="1800" dirty="0" smtClean="0"/>
          </a:p>
          <a:p>
            <a:r>
              <a:rPr lang="en-US" sz="2800" dirty="0" smtClean="0"/>
              <a:t>Applying Net-Map </a:t>
            </a:r>
            <a:r>
              <a:rPr lang="en-US" sz="2800" dirty="0"/>
              <a:t>allows increased </a:t>
            </a:r>
            <a:r>
              <a:rPr lang="en-US" sz="2800" dirty="0" smtClean="0"/>
              <a:t>impact.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000" dirty="0" smtClean="0">
                <a:solidFill>
                  <a:schemeClr val="tx2"/>
                </a:solidFill>
              </a:rPr>
              <a:t>For more information, please contact:</a:t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smtClean="0">
                <a:solidFill>
                  <a:schemeClr val="tx2"/>
                </a:solidFill>
              </a:rPr>
              <a:t/>
            </a:r>
            <a:br>
              <a:rPr lang="en-US" sz="3000" dirty="0" smtClean="0">
                <a:solidFill>
                  <a:schemeClr val="tx2"/>
                </a:solidFill>
              </a:rPr>
            </a:br>
            <a:r>
              <a:rPr lang="en-US" sz="3000" dirty="0" err="1" smtClean="0">
                <a:solidFill>
                  <a:schemeClr val="tx2"/>
                </a:solidFill>
              </a:rPr>
              <a:t>Benjamina</a:t>
            </a:r>
            <a:r>
              <a:rPr lang="en-US" sz="3000" dirty="0" smtClean="0">
                <a:solidFill>
                  <a:schemeClr val="tx2"/>
                </a:solidFill>
              </a:rPr>
              <a:t> M. RANDRIANARIVELO</a:t>
            </a:r>
            <a:r>
              <a:rPr lang="en-US" sz="3000" b="1" dirty="0" smtClean="0">
                <a:solidFill>
                  <a:schemeClr val="tx2"/>
                </a:solidFill>
              </a:rPr>
              <a:t/>
            </a:r>
            <a:br>
              <a:rPr lang="en-US" sz="3000" b="1" dirty="0" smtClean="0">
                <a:solidFill>
                  <a:schemeClr val="tx2"/>
                </a:solidFill>
              </a:rPr>
            </a:br>
            <a:r>
              <a:rPr lang="en-US" sz="3000" b="1" dirty="0" smtClean="0">
                <a:solidFill>
                  <a:schemeClr val="tx2"/>
                </a:solidFill>
              </a:rPr>
              <a:t>brandrianarivelo@worldbank.org</a:t>
            </a:r>
            <a:endParaRPr lang="en-US" sz="30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</a:t>
            </a:r>
            <a:r>
              <a:rPr lang="en-US" b="1" dirty="0" smtClean="0">
                <a:solidFill>
                  <a:srgbClr val="FF7C02"/>
                </a:solidFill>
              </a:rPr>
              <a:t>ONTEXT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4800" b="1" dirty="0" smtClean="0"/>
              <a:t>L</a:t>
            </a:r>
            <a:r>
              <a:rPr lang="en-US" sz="4800" b="1" dirty="0" smtClean="0">
                <a:solidFill>
                  <a:srgbClr val="FF7C02"/>
                </a:solidFill>
              </a:rPr>
              <a:t>ITERAVIA </a:t>
            </a:r>
            <a:r>
              <a:rPr lang="en-US" sz="4800" b="1" dirty="0" smtClean="0"/>
              <a:t>S.</a:t>
            </a:r>
            <a:r>
              <a:rPr lang="en-US" sz="4800" b="1" dirty="0" smtClean="0">
                <a:solidFill>
                  <a:srgbClr val="FF7C02"/>
                </a:solidFill>
              </a:rPr>
              <a:t>E.Z </a:t>
            </a:r>
            <a:r>
              <a:rPr lang="en-US" sz="4800" b="1" dirty="0" smtClean="0"/>
              <a:t>C</a:t>
            </a:r>
            <a:r>
              <a:rPr lang="en-US" sz="4800" b="1" dirty="0" smtClean="0">
                <a:solidFill>
                  <a:srgbClr val="FF7C02"/>
                </a:solidFill>
              </a:rPr>
              <a:t>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Reform</a:t>
            </a:r>
            <a:r>
              <a:rPr lang="en-US" dirty="0" smtClean="0"/>
              <a:t>: </a:t>
            </a:r>
            <a:r>
              <a:rPr lang="en-US" dirty="0" smtClean="0">
                <a:sym typeface="Wingdings"/>
              </a:rPr>
              <a:t>Set up</a:t>
            </a:r>
            <a:r>
              <a:rPr lang="en-US" dirty="0" smtClean="0"/>
              <a:t> an SEZ </a:t>
            </a:r>
            <a:r>
              <a:rPr lang="en-US" dirty="0" smtClean="0"/>
              <a:t>(Special Economic Zone) to </a:t>
            </a:r>
            <a:r>
              <a:rPr lang="en-US" dirty="0"/>
              <a:t>reinforce the existing industry cluster, attract new </a:t>
            </a:r>
            <a:r>
              <a:rPr lang="en-US" dirty="0" smtClean="0"/>
              <a:t>investment, </a:t>
            </a:r>
            <a:r>
              <a:rPr lang="en-US" dirty="0"/>
              <a:t>generate more </a:t>
            </a:r>
            <a:r>
              <a:rPr lang="en-US" dirty="0" smtClean="0"/>
              <a:t>employment, transform </a:t>
            </a:r>
            <a:r>
              <a:rPr lang="en-US" dirty="0"/>
              <a:t>it into a growth </a:t>
            </a:r>
            <a:r>
              <a:rPr lang="en-US" dirty="0" smtClean="0"/>
              <a:t>pole and </a:t>
            </a:r>
            <a:r>
              <a:rPr lang="en-US" dirty="0"/>
              <a:t>establish a regional transport hub in the country</a:t>
            </a:r>
            <a:r>
              <a:rPr lang="en-US" dirty="0" smtClean="0"/>
              <a:t>.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Rationale</a:t>
            </a:r>
            <a:r>
              <a:rPr lang="en-US" dirty="0" smtClean="0"/>
              <a:t>: Build </a:t>
            </a:r>
            <a:r>
              <a:rPr lang="en-US" dirty="0"/>
              <a:t>upon LOGISTICS and create </a:t>
            </a:r>
            <a:r>
              <a:rPr lang="en-US" dirty="0" smtClean="0"/>
              <a:t>an </a:t>
            </a:r>
            <a:r>
              <a:rPr lang="en-US" dirty="0"/>
              <a:t>SEZ around an efficient cluster of industry players involved in packaging, truck fleet management, warehousing, label printing, and inventory </a:t>
            </a:r>
            <a:r>
              <a:rPr lang="en-US" dirty="0" smtClean="0"/>
              <a:t>management.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HAT </a:t>
            </a:r>
            <a:r>
              <a:rPr lang="en-US" b="1" dirty="0" smtClean="0"/>
              <a:t>N</a:t>
            </a:r>
            <a:r>
              <a:rPr lang="en-US" b="1" dirty="0" smtClean="0">
                <a:solidFill>
                  <a:srgbClr val="FF7C02"/>
                </a:solidFill>
              </a:rPr>
              <a:t>EEDS 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FF7C02"/>
                </a:solidFill>
              </a:rPr>
              <a:t>RE </a:t>
            </a:r>
            <a:r>
              <a:rPr lang="en-US" b="1" dirty="0" smtClean="0"/>
              <a:t>C</a:t>
            </a:r>
            <a:r>
              <a:rPr lang="en-US" b="1" dirty="0" smtClean="0">
                <a:solidFill>
                  <a:srgbClr val="FF7C02"/>
                </a:solidFill>
              </a:rPr>
              <a:t>RITICAL 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FF7C02"/>
                </a:solidFill>
              </a:rPr>
              <a:t>T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HIS </a:t>
            </a:r>
            <a:r>
              <a:rPr lang="en-US" b="1" dirty="0" smtClean="0"/>
              <a:t>S</a:t>
            </a:r>
            <a:r>
              <a:rPr lang="en-US" b="1" dirty="0" smtClean="0">
                <a:solidFill>
                  <a:srgbClr val="FF7C02"/>
                </a:solidFill>
              </a:rPr>
              <a:t>TAGE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Many people </a:t>
            </a:r>
            <a:r>
              <a:rPr lang="en-US" dirty="0"/>
              <a:t>with conflicting goals are </a:t>
            </a:r>
            <a:r>
              <a:rPr lang="en-US" dirty="0" smtClean="0"/>
              <a:t>involved =&gt; seek </a:t>
            </a:r>
            <a:r>
              <a:rPr lang="en-US" dirty="0"/>
              <a:t>for support </a:t>
            </a:r>
            <a:r>
              <a:rPr lang="en-US" dirty="0" smtClean="0"/>
              <a:t>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better </a:t>
            </a:r>
            <a:r>
              <a:rPr lang="en-US" dirty="0"/>
              <a:t>understand actor networks and games played;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anticipate </a:t>
            </a:r>
            <a:r>
              <a:rPr lang="en-US" dirty="0"/>
              <a:t>possible pitfalls and conflicts;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engage </a:t>
            </a:r>
            <a:r>
              <a:rPr lang="en-US" dirty="0"/>
              <a:t>among </a:t>
            </a:r>
            <a:r>
              <a:rPr lang="en-US" dirty="0" smtClean="0"/>
              <a:t>partners and develop </a:t>
            </a:r>
            <a:r>
              <a:rPr lang="en-US" dirty="0"/>
              <a:t>coalitions,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engage </a:t>
            </a:r>
            <a:r>
              <a:rPr lang="en-US" dirty="0"/>
              <a:t>with powerful supporters and </a:t>
            </a:r>
            <a:r>
              <a:rPr lang="en-US" dirty="0" smtClean="0"/>
              <a:t>detractors.</a:t>
            </a:r>
          </a:p>
          <a:p>
            <a:pPr marL="274320" lvl="1"/>
            <a:r>
              <a:rPr lang="en-US" dirty="0" smtClean="0"/>
              <a:t>And thus, develop </a:t>
            </a:r>
            <a:r>
              <a:rPr lang="en-US" dirty="0"/>
              <a:t>strategies to mobilize various constituencies </a:t>
            </a:r>
            <a:r>
              <a:rPr lang="en-US" dirty="0" smtClean="0"/>
              <a:t>and better </a:t>
            </a:r>
            <a:r>
              <a:rPr lang="en-US" dirty="0"/>
              <a:t>get ready for </a:t>
            </a:r>
            <a:r>
              <a:rPr lang="en-US" dirty="0" smtClean="0"/>
              <a:t>action.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</a:t>
            </a:r>
            <a:r>
              <a:rPr lang="en-US" b="1" dirty="0" smtClean="0">
                <a:solidFill>
                  <a:srgbClr val="FF7C02"/>
                </a:solidFill>
              </a:rPr>
              <a:t>O </a:t>
            </a:r>
            <a:r>
              <a:rPr lang="en-US" b="1" dirty="0" smtClean="0"/>
              <a:t>H</a:t>
            </a:r>
            <a:r>
              <a:rPr lang="en-US" b="1" dirty="0" smtClean="0">
                <a:solidFill>
                  <a:srgbClr val="FF7C02"/>
                </a:solidFill>
              </a:rPr>
              <a:t>OW </a:t>
            </a:r>
            <a:r>
              <a:rPr lang="en-US" b="1" dirty="0" smtClean="0"/>
              <a:t>C</a:t>
            </a:r>
            <a:r>
              <a:rPr lang="en-US" b="1" dirty="0" smtClean="0">
                <a:solidFill>
                  <a:srgbClr val="FF7C02"/>
                </a:solidFill>
              </a:rPr>
              <a:t>AN </a:t>
            </a:r>
            <a:r>
              <a:rPr lang="en-US" b="1" dirty="0" smtClean="0"/>
              <a:t>R</a:t>
            </a:r>
            <a:r>
              <a:rPr lang="en-US" b="1" dirty="0" smtClean="0">
                <a:solidFill>
                  <a:srgbClr val="FF7C02"/>
                </a:solidFill>
              </a:rPr>
              <a:t>EFORM </a:t>
            </a:r>
            <a:r>
              <a:rPr lang="en-US" b="1" dirty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EAMS </a:t>
            </a:r>
            <a:r>
              <a:rPr lang="en-US" b="1" dirty="0" smtClean="0"/>
              <a:t>B</a:t>
            </a:r>
            <a:r>
              <a:rPr lang="en-US" b="1" dirty="0" smtClean="0">
                <a:solidFill>
                  <a:srgbClr val="FF7C02"/>
                </a:solidFill>
              </a:rPr>
              <a:t>E </a:t>
            </a:r>
            <a:r>
              <a:rPr lang="en-US" b="1" dirty="0" smtClean="0"/>
              <a:t>H</a:t>
            </a:r>
            <a:r>
              <a:rPr lang="en-US" b="1" dirty="0" smtClean="0">
                <a:solidFill>
                  <a:srgbClr val="FF7C02"/>
                </a:solidFill>
              </a:rPr>
              <a:t>ELPED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Respond </a:t>
            </a:r>
            <a:r>
              <a:rPr lang="en-US" dirty="0"/>
              <a:t>the following question: </a:t>
            </a:r>
            <a:endParaRPr lang="en-US" dirty="0" smtClean="0"/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“</a:t>
            </a:r>
            <a:r>
              <a:rPr lang="en-US" b="1" dirty="0">
                <a:solidFill>
                  <a:schemeClr val="tx2"/>
                </a:solidFill>
              </a:rPr>
              <a:t>Who’ll influence the success of this </a:t>
            </a:r>
            <a:r>
              <a:rPr lang="en-US" b="1" dirty="0" smtClean="0">
                <a:solidFill>
                  <a:schemeClr val="tx2"/>
                </a:solidFill>
              </a:rPr>
              <a:t>reform?”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endParaRPr lang="en-US" sz="1900" dirty="0" smtClean="0"/>
          </a:p>
          <a:p>
            <a:pPr marL="0" indent="0" algn="ctr">
              <a:buNone/>
            </a:pPr>
            <a:r>
              <a:rPr lang="en-US" sz="1900" dirty="0" smtClean="0"/>
              <a:t>For reminder, the </a:t>
            </a:r>
            <a:r>
              <a:rPr lang="en-US" sz="1900" b="1" dirty="0" smtClean="0"/>
              <a:t>reform</a:t>
            </a:r>
            <a:r>
              <a:rPr lang="en-US" sz="1900" dirty="0" smtClean="0"/>
              <a:t> is aiming </a:t>
            </a:r>
            <a:r>
              <a:rPr lang="en-US" sz="1900" dirty="0"/>
              <a:t>at setting up a special economic zone (SEZ) to reinforce the existing </a:t>
            </a:r>
            <a:r>
              <a:rPr lang="en-US" sz="1900" b="1" dirty="0"/>
              <a:t>industry cluster</a:t>
            </a:r>
            <a:r>
              <a:rPr lang="en-US" sz="1900" dirty="0"/>
              <a:t>, attract new </a:t>
            </a:r>
            <a:r>
              <a:rPr lang="en-US" sz="1900" b="1" dirty="0" smtClean="0"/>
              <a:t>investment</a:t>
            </a:r>
            <a:r>
              <a:rPr lang="en-US" sz="1900" dirty="0" smtClean="0"/>
              <a:t>, generate </a:t>
            </a:r>
            <a:r>
              <a:rPr lang="en-US" sz="1900" dirty="0"/>
              <a:t>more</a:t>
            </a:r>
            <a:r>
              <a:rPr lang="en-US" sz="1900" b="1" dirty="0"/>
              <a:t> employment</a:t>
            </a:r>
            <a:r>
              <a:rPr lang="en-US" sz="1900" dirty="0"/>
              <a:t>, </a:t>
            </a:r>
            <a:r>
              <a:rPr lang="en-US" sz="1900" dirty="0" smtClean="0"/>
              <a:t>transform </a:t>
            </a:r>
            <a:r>
              <a:rPr lang="en-US" sz="1900" dirty="0"/>
              <a:t>it into a </a:t>
            </a:r>
            <a:r>
              <a:rPr lang="en-US" sz="1900" b="1" dirty="0"/>
              <a:t>growth </a:t>
            </a:r>
            <a:r>
              <a:rPr lang="en-US" sz="1900" b="1" dirty="0" smtClean="0"/>
              <a:t>pole </a:t>
            </a:r>
            <a:r>
              <a:rPr lang="en-US" sz="1900" dirty="0" smtClean="0"/>
              <a:t>and establish </a:t>
            </a:r>
            <a:r>
              <a:rPr lang="en-US" sz="1900" dirty="0"/>
              <a:t>a regional transport </a:t>
            </a:r>
            <a:r>
              <a:rPr lang="en-US" sz="1900" b="1" dirty="0"/>
              <a:t>hub</a:t>
            </a:r>
            <a:r>
              <a:rPr lang="en-US" sz="1900" dirty="0"/>
              <a:t> in the </a:t>
            </a:r>
            <a:r>
              <a:rPr lang="en-US" sz="1900" dirty="0" smtClean="0"/>
              <a:t>country”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</a:t>
            </a:r>
            <a:r>
              <a:rPr lang="en-US" b="1" dirty="0" smtClean="0">
                <a:solidFill>
                  <a:srgbClr val="FF7C02"/>
                </a:solidFill>
              </a:rPr>
              <a:t>OW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O </a:t>
            </a:r>
            <a:r>
              <a:rPr lang="en-US" b="1" dirty="0" smtClean="0"/>
              <a:t>P</a:t>
            </a:r>
            <a:r>
              <a:rPr lang="en-US" b="1" dirty="0" smtClean="0">
                <a:solidFill>
                  <a:srgbClr val="FF7C02"/>
                </a:solidFill>
              </a:rPr>
              <a:t>ROCEED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HEN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decline </a:t>
            </a:r>
            <a:r>
              <a:rPr lang="en-US" dirty="0"/>
              <a:t>this main question </a:t>
            </a:r>
            <a:r>
              <a:rPr lang="en-US" dirty="0" smtClean="0"/>
              <a:t>down to </a:t>
            </a:r>
            <a:r>
              <a:rPr lang="en-US" dirty="0"/>
              <a:t>four (04) </a:t>
            </a:r>
            <a:r>
              <a:rPr lang="en-US" dirty="0" smtClean="0"/>
              <a:t>sub-questions: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sz="1400" dirty="0"/>
          </a:p>
          <a:p>
            <a:pPr marL="0" indent="0">
              <a:buNone/>
            </a:pPr>
            <a:r>
              <a:rPr lang="en-US" dirty="0" smtClean="0"/>
              <a:t>	 </a:t>
            </a:r>
            <a:r>
              <a:rPr lang="en-US" dirty="0"/>
              <a:t>Who are </a:t>
            </a:r>
            <a:r>
              <a:rPr lang="en-US" dirty="0" smtClean="0"/>
              <a:t>involved in the process? </a:t>
            </a:r>
          </a:p>
          <a:p>
            <a:pPr marL="0" indent="0">
              <a:buNone/>
            </a:pPr>
            <a:r>
              <a:rPr lang="en-US" dirty="0" smtClean="0"/>
              <a:t>	 What </a:t>
            </a:r>
            <a:r>
              <a:rPr lang="en-US" dirty="0"/>
              <a:t>are their formal and informal </a:t>
            </a:r>
            <a:r>
              <a:rPr lang="en-US" dirty="0" smtClean="0"/>
              <a:t>	links</a:t>
            </a:r>
            <a:r>
              <a:rPr lang="en-US" dirty="0"/>
              <a:t>?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 </a:t>
            </a:r>
            <a:r>
              <a:rPr lang="en-US" dirty="0"/>
              <a:t>What do they want? </a:t>
            </a:r>
          </a:p>
          <a:p>
            <a:pPr marL="0" indent="0">
              <a:buNone/>
            </a:pPr>
            <a:r>
              <a:rPr lang="en-US" dirty="0" smtClean="0"/>
              <a:t>	 </a:t>
            </a:r>
            <a:r>
              <a:rPr lang="en-US" dirty="0"/>
              <a:t>How influential are they?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1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</a:t>
            </a:r>
            <a:r>
              <a:rPr lang="en-US" b="1" dirty="0" smtClean="0">
                <a:solidFill>
                  <a:srgbClr val="FF7C02"/>
                </a:solidFill>
              </a:rPr>
              <a:t>ET</a:t>
            </a:r>
            <a:r>
              <a:rPr lang="en-US" b="1" dirty="0" smtClean="0"/>
              <a:t> U</a:t>
            </a:r>
            <a:r>
              <a:rPr lang="en-US" b="1" dirty="0" smtClean="0">
                <a:solidFill>
                  <a:srgbClr val="FF7C02"/>
                </a:solidFill>
              </a:rPr>
              <a:t>P</a:t>
            </a:r>
            <a:r>
              <a:rPr lang="en-US" b="1" dirty="0" smtClean="0"/>
              <a:t> T</a:t>
            </a:r>
            <a:r>
              <a:rPr lang="en-US" b="1" dirty="0" smtClean="0">
                <a:solidFill>
                  <a:srgbClr val="FF7C02"/>
                </a:solidFill>
              </a:rPr>
              <a:t>HREE</a:t>
            </a:r>
            <a:r>
              <a:rPr lang="en-US" dirty="0" smtClean="0"/>
              <a:t> (03</a:t>
            </a:r>
            <a:r>
              <a:rPr lang="en-US" b="1" dirty="0" smtClean="0"/>
              <a:t>) G</a:t>
            </a:r>
            <a:r>
              <a:rPr lang="en-US" b="1" dirty="0" smtClean="0">
                <a:solidFill>
                  <a:srgbClr val="FF7C02"/>
                </a:solidFill>
              </a:rPr>
              <a:t>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Let’s split in three (03) groups of equal number of members.</a:t>
            </a:r>
          </a:p>
          <a:p>
            <a:endParaRPr lang="en-US" dirty="0"/>
          </a:p>
          <a:p>
            <a:r>
              <a:rPr lang="en-US" dirty="0" smtClean="0"/>
              <a:t>One person volunteers to facilitate each group.</a:t>
            </a:r>
          </a:p>
          <a:p>
            <a:endParaRPr lang="en-US" dirty="0"/>
          </a:p>
          <a:p>
            <a:r>
              <a:rPr lang="en-US" dirty="0" smtClean="0"/>
              <a:t>Another one for note taking.</a:t>
            </a:r>
          </a:p>
          <a:p>
            <a:endParaRPr lang="en-US" dirty="0"/>
          </a:p>
          <a:p>
            <a:r>
              <a:rPr lang="en-US" dirty="0" smtClean="0"/>
              <a:t>Let’s answer to each of those four (04)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3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HO 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FF7C02"/>
                </a:solidFill>
              </a:rPr>
              <a:t>RE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NVOLVED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N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HE </a:t>
            </a:r>
            <a:r>
              <a:rPr lang="en-US" b="1" dirty="0" smtClean="0"/>
              <a:t>P</a:t>
            </a:r>
            <a:r>
              <a:rPr lang="en-US" b="1" dirty="0" smtClean="0">
                <a:solidFill>
                  <a:srgbClr val="FF7C02"/>
                </a:solidFill>
              </a:rPr>
              <a:t>ROCESS</a:t>
            </a:r>
            <a:r>
              <a:rPr lang="en-US" dirty="0" smtClean="0"/>
              <a:t>? (1/2)</a:t>
            </a:r>
            <a:endParaRPr lang="en-US" dirty="0"/>
          </a:p>
        </p:txBody>
      </p:sp>
      <p:pic>
        <p:nvPicPr>
          <p:cNvPr id="5" name="Picture 2" descr="C:\Users\wb390870\Pictures\2013-01-22\21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8800" y="2052678"/>
            <a:ext cx="5943600" cy="39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2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</a:t>
            </a:r>
            <a:r>
              <a:rPr lang="en-US" b="1" dirty="0" smtClean="0">
                <a:solidFill>
                  <a:srgbClr val="FF7C02"/>
                </a:solidFill>
              </a:rPr>
              <a:t>HO </a:t>
            </a:r>
            <a:r>
              <a:rPr lang="en-US" b="1" dirty="0" smtClean="0"/>
              <a:t>A</a:t>
            </a:r>
            <a:r>
              <a:rPr lang="en-US" b="1" dirty="0" smtClean="0">
                <a:solidFill>
                  <a:srgbClr val="FF7C02"/>
                </a:solidFill>
              </a:rPr>
              <a:t>RE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NVOLVED </a:t>
            </a:r>
            <a:r>
              <a:rPr lang="en-US" b="1" dirty="0" smtClean="0"/>
              <a:t>I</a:t>
            </a:r>
            <a:r>
              <a:rPr lang="en-US" b="1" dirty="0" smtClean="0">
                <a:solidFill>
                  <a:srgbClr val="FF7C02"/>
                </a:solidFill>
              </a:rPr>
              <a:t>N </a:t>
            </a:r>
            <a:r>
              <a:rPr lang="en-US" b="1" dirty="0" smtClean="0"/>
              <a:t>T</a:t>
            </a:r>
            <a:r>
              <a:rPr lang="en-US" b="1" dirty="0" smtClean="0">
                <a:solidFill>
                  <a:srgbClr val="FF7C02"/>
                </a:solidFill>
              </a:rPr>
              <a:t>HE </a:t>
            </a:r>
            <a:r>
              <a:rPr lang="en-US" b="1" dirty="0" smtClean="0"/>
              <a:t>P</a:t>
            </a:r>
            <a:r>
              <a:rPr lang="en-US" b="1" dirty="0" smtClean="0">
                <a:solidFill>
                  <a:srgbClr val="FF7C02"/>
                </a:solidFill>
              </a:rPr>
              <a:t>ROCESS</a:t>
            </a:r>
            <a:r>
              <a:rPr lang="en-US" dirty="0" smtClean="0"/>
              <a:t>?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767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 </a:t>
            </a:r>
            <a:r>
              <a:rPr lang="en-US" b="1" dirty="0" smtClean="0"/>
              <a:t>categories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actors involved in the reform. Example: </a:t>
            </a:r>
            <a:r>
              <a:rPr lang="en-US" dirty="0"/>
              <a:t>Political authorities; Public administration; Private sector; Civil society; International institutions; … Take </a:t>
            </a:r>
            <a:r>
              <a:rPr lang="en-US" dirty="0" smtClean="0"/>
              <a:t>a maximum of 05.</a:t>
            </a:r>
          </a:p>
          <a:p>
            <a:endParaRPr lang="en-US" sz="1400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Assign one </a:t>
            </a:r>
            <a:r>
              <a:rPr lang="en-US" dirty="0">
                <a:solidFill>
                  <a:schemeClr val="tx2"/>
                </a:solidFill>
              </a:rPr>
              <a:t>(01) </a:t>
            </a:r>
            <a:r>
              <a:rPr lang="en-US" b="1" dirty="0">
                <a:solidFill>
                  <a:schemeClr val="tx2"/>
                </a:solidFill>
              </a:rPr>
              <a:t>color</a:t>
            </a:r>
            <a:r>
              <a:rPr lang="en-US" dirty="0">
                <a:solidFill>
                  <a:schemeClr val="tx2"/>
                </a:solidFill>
              </a:rPr>
              <a:t> per category of </a:t>
            </a:r>
            <a:r>
              <a:rPr lang="en-US" dirty="0" smtClean="0">
                <a:solidFill>
                  <a:schemeClr val="tx2"/>
                </a:solidFill>
              </a:rPr>
              <a:t>actors.</a:t>
            </a:r>
            <a:endParaRPr lang="en-US" dirty="0">
              <a:solidFill>
                <a:schemeClr val="tx2"/>
              </a:solidFill>
            </a:endParaRPr>
          </a:p>
          <a:p>
            <a:endParaRPr lang="en-US" sz="1400" dirty="0" smtClean="0"/>
          </a:p>
          <a:p>
            <a:r>
              <a:rPr lang="en-US" dirty="0" smtClean="0"/>
              <a:t>Note </a:t>
            </a:r>
            <a:r>
              <a:rPr lang="en-US" dirty="0"/>
              <a:t>the </a:t>
            </a:r>
            <a:r>
              <a:rPr lang="en-US" b="1" dirty="0"/>
              <a:t>names</a:t>
            </a:r>
            <a:r>
              <a:rPr lang="en-US" dirty="0"/>
              <a:t> of all individuals, groups and organizations that will influence the </a:t>
            </a:r>
            <a:r>
              <a:rPr lang="en-US" dirty="0" smtClean="0"/>
              <a:t>outcome of the reform [One (01) card per actor]. </a:t>
            </a:r>
          </a:p>
          <a:p>
            <a:endParaRPr lang="en-US" sz="1400" dirty="0"/>
          </a:p>
          <a:p>
            <a:r>
              <a:rPr lang="en-US" b="1" dirty="0" smtClean="0"/>
              <a:t>Distribute</a:t>
            </a:r>
            <a:r>
              <a:rPr lang="en-US" dirty="0" smtClean="0"/>
              <a:t>  those actor </a:t>
            </a:r>
            <a:r>
              <a:rPr lang="en-US" dirty="0"/>
              <a:t>cards on </a:t>
            </a:r>
            <a:r>
              <a:rPr lang="en-US" dirty="0" smtClean="0"/>
              <a:t>an </a:t>
            </a:r>
            <a:r>
              <a:rPr lang="en-US" dirty="0"/>
              <a:t>empty flipchart </a:t>
            </a:r>
            <a:r>
              <a:rPr lang="en-US" dirty="0" smtClean="0"/>
              <a:t>paper.</a:t>
            </a:r>
            <a:endParaRPr lang="en-US" dirty="0"/>
          </a:p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BCD96-F642-4638-ABEB-FFB1E24B0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65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783</TotalTime>
  <Words>790</Words>
  <Application>Microsoft Office PowerPoint</Application>
  <PresentationFormat>On-screen Show (4:3)</PresentationFormat>
  <Paragraphs>126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PowerPoint Presentation</vt:lpstr>
      <vt:lpstr>NET-MAP?</vt:lpstr>
      <vt:lpstr>CONTEXT: LITERAVIA S.E.Z CASE</vt:lpstr>
      <vt:lpstr>WHAT NEEDS ARE CRITICAL AT THIS STAGE?</vt:lpstr>
      <vt:lpstr>SO HOW CAN REFORM TEAMS BE HELPED?</vt:lpstr>
      <vt:lpstr>HOW TO PROCEED THEN?</vt:lpstr>
      <vt:lpstr>SET UP THREE (03) GROUPS</vt:lpstr>
      <vt:lpstr>WHO ARE INVOLVED IN THE PROCESS? (1/2)</vt:lpstr>
      <vt:lpstr>WHO ARE INVOLVED IN THE PROCESS? (2/2)</vt:lpstr>
      <vt:lpstr>WHO IS LINKED TO WHOM? (1/2)</vt:lpstr>
      <vt:lpstr>WHO IS LINKED TO WHOM? (2/2)</vt:lpstr>
      <vt:lpstr>WHAT DO THEY WANT? (1/2) </vt:lpstr>
      <vt:lpstr>WHAT DO THEY WANT? (2/2)</vt:lpstr>
      <vt:lpstr>HOW INFLUENTIAL ARE THEY? (1/2)</vt:lpstr>
      <vt:lpstr>HOW INFLUENTIAL ARE THEY? (2/2)</vt:lpstr>
      <vt:lpstr>WHAT DID WE LEARN FROM NET-MAP?</vt:lpstr>
      <vt:lpstr>BUILDING STRATEGY</vt:lpstr>
      <vt:lpstr>INFLUENCE MATRIX </vt:lpstr>
      <vt:lpstr>RECOMMENDED ACTIONS FOR INFLUENCERS (Tab1)</vt:lpstr>
      <vt:lpstr>For more information, please contact:  Benjamina M. RANDRIANARIVELO brandrianarivelo@worldbank.org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REFORM GROUPS TO SOLVE ISSUES IDENTIFIED DURING A DIALOGUE PROCESS</dc:title>
  <dc:creator>Hirut M'cleod</dc:creator>
  <cp:lastModifiedBy>Benjamina M. Randrianarivelo</cp:lastModifiedBy>
  <cp:revision>73</cp:revision>
  <cp:lastPrinted>2014-02-25T21:11:01Z</cp:lastPrinted>
  <dcterms:created xsi:type="dcterms:W3CDTF">2014-02-19T14:49:43Z</dcterms:created>
  <dcterms:modified xsi:type="dcterms:W3CDTF">2014-03-21T18:03:43Z</dcterms:modified>
</cp:coreProperties>
</file>